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1"/>
  </p:sldMasterIdLst>
  <p:notesMasterIdLst>
    <p:notesMasterId r:id="rId16"/>
  </p:notesMasterIdLst>
  <p:handoutMasterIdLst>
    <p:handoutMasterId r:id="rId17"/>
  </p:handoutMasterIdLst>
  <p:sldIdLst>
    <p:sldId id="256" r:id="rId2"/>
    <p:sldId id="270" r:id="rId3"/>
    <p:sldId id="273" r:id="rId4"/>
    <p:sldId id="283" r:id="rId5"/>
    <p:sldId id="266" r:id="rId6"/>
    <p:sldId id="274" r:id="rId7"/>
    <p:sldId id="276" r:id="rId8"/>
    <p:sldId id="277" r:id="rId9"/>
    <p:sldId id="281" r:id="rId10"/>
    <p:sldId id="279" r:id="rId11"/>
    <p:sldId id="285" r:id="rId12"/>
    <p:sldId id="280" r:id="rId13"/>
    <p:sldId id="278" r:id="rId14"/>
    <p:sldId id="272"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025" autoAdjust="0"/>
    <p:restoredTop sz="94605" autoAdjust="0"/>
  </p:normalViewPr>
  <p:slideViewPr>
    <p:cSldViewPr snapToGrid="0">
      <p:cViewPr varScale="1">
        <p:scale>
          <a:sx n="81" d="100"/>
          <a:sy n="81" d="100"/>
        </p:scale>
        <p:origin x="182"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742372E-A3B8-41A9-8F66-9100C8E8B543}" type="datetimeFigureOut">
              <a:rPr lang="en-US" smtClean="0"/>
              <a:t>5/6/2015</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E7B911B-9F90-4316-B87C-B7DC0A797DC1}" type="slidenum">
              <a:rPr lang="en-US" smtClean="0"/>
              <a:t>‹#›</a:t>
            </a:fld>
            <a:endParaRPr lang="en-US" dirty="0"/>
          </a:p>
        </p:txBody>
      </p:sp>
    </p:spTree>
    <p:extLst>
      <p:ext uri="{BB962C8B-B14F-4D97-AF65-F5344CB8AC3E}">
        <p14:creationId xmlns:p14="http://schemas.microsoft.com/office/powerpoint/2010/main" val="2805650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10F8970-CB9A-4FA0-BF77-FA3B310912FB}" type="datetimeFigureOut">
              <a:rPr lang="en-US" smtClean="0"/>
              <a:t>5/6/2015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3DBD5BB-30B1-4D19-AF2B-8F485E29A140}" type="slidenum">
              <a:rPr lang="en-US" smtClean="0"/>
              <a:t>‹#›</a:t>
            </a:fld>
            <a:endParaRPr lang="en-US" dirty="0"/>
          </a:p>
        </p:txBody>
      </p:sp>
    </p:spTree>
    <p:extLst>
      <p:ext uri="{BB962C8B-B14F-4D97-AF65-F5344CB8AC3E}">
        <p14:creationId xmlns:p14="http://schemas.microsoft.com/office/powerpoint/2010/main" val="1443429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BD5BB-30B1-4D19-AF2B-8F485E29A140}" type="slidenum">
              <a:rPr lang="en-US" smtClean="0"/>
              <a:t>2</a:t>
            </a:fld>
            <a:endParaRPr lang="en-US" dirty="0"/>
          </a:p>
        </p:txBody>
      </p:sp>
    </p:spTree>
    <p:extLst>
      <p:ext uri="{BB962C8B-B14F-4D97-AF65-F5344CB8AC3E}">
        <p14:creationId xmlns:p14="http://schemas.microsoft.com/office/powerpoint/2010/main" val="3880023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BD5BB-30B1-4D19-AF2B-8F485E29A140}" type="slidenum">
              <a:rPr lang="en-US" smtClean="0"/>
              <a:t>3</a:t>
            </a:fld>
            <a:endParaRPr lang="en-US" dirty="0"/>
          </a:p>
        </p:txBody>
      </p:sp>
    </p:spTree>
    <p:extLst>
      <p:ext uri="{BB962C8B-B14F-4D97-AF65-F5344CB8AC3E}">
        <p14:creationId xmlns:p14="http://schemas.microsoft.com/office/powerpoint/2010/main" val="1664154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BD5BB-30B1-4D19-AF2B-8F485E29A140}" type="slidenum">
              <a:rPr lang="en-US" smtClean="0"/>
              <a:t>4</a:t>
            </a:fld>
            <a:endParaRPr lang="en-US" dirty="0"/>
          </a:p>
        </p:txBody>
      </p:sp>
    </p:spTree>
    <p:extLst>
      <p:ext uri="{BB962C8B-B14F-4D97-AF65-F5344CB8AC3E}">
        <p14:creationId xmlns:p14="http://schemas.microsoft.com/office/powerpoint/2010/main" val="1977366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BD5BB-30B1-4D19-AF2B-8F485E29A140}" type="slidenum">
              <a:rPr lang="en-US" smtClean="0"/>
              <a:t>5</a:t>
            </a:fld>
            <a:endParaRPr lang="en-US" dirty="0"/>
          </a:p>
        </p:txBody>
      </p:sp>
    </p:spTree>
    <p:extLst>
      <p:ext uri="{BB962C8B-B14F-4D97-AF65-F5344CB8AC3E}">
        <p14:creationId xmlns:p14="http://schemas.microsoft.com/office/powerpoint/2010/main" val="810810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BD5BB-30B1-4D19-AF2B-8F485E29A140}" type="slidenum">
              <a:rPr lang="en-US" smtClean="0"/>
              <a:t>6</a:t>
            </a:fld>
            <a:endParaRPr lang="en-US" dirty="0"/>
          </a:p>
        </p:txBody>
      </p:sp>
    </p:spTree>
    <p:extLst>
      <p:ext uri="{BB962C8B-B14F-4D97-AF65-F5344CB8AC3E}">
        <p14:creationId xmlns:p14="http://schemas.microsoft.com/office/powerpoint/2010/main" val="3181643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BD5BB-30B1-4D19-AF2B-8F485E29A140}" type="slidenum">
              <a:rPr lang="en-US" smtClean="0"/>
              <a:t>7</a:t>
            </a:fld>
            <a:endParaRPr lang="en-US" dirty="0"/>
          </a:p>
        </p:txBody>
      </p:sp>
    </p:spTree>
    <p:extLst>
      <p:ext uri="{BB962C8B-B14F-4D97-AF65-F5344CB8AC3E}">
        <p14:creationId xmlns:p14="http://schemas.microsoft.com/office/powerpoint/2010/main" val="1019361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BD5BB-30B1-4D19-AF2B-8F485E29A140}" type="slidenum">
              <a:rPr lang="en-US" smtClean="0"/>
              <a:t>8</a:t>
            </a:fld>
            <a:endParaRPr lang="en-US" dirty="0"/>
          </a:p>
        </p:txBody>
      </p:sp>
    </p:spTree>
    <p:extLst>
      <p:ext uri="{BB962C8B-B14F-4D97-AF65-F5344CB8AC3E}">
        <p14:creationId xmlns:p14="http://schemas.microsoft.com/office/powerpoint/2010/main" val="4151981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99696B-FBC5-4E8A-840D-0B9C380B791F}" type="slidenum">
              <a:rPr lang="en-US" smtClean="0"/>
              <a:t>‹#›</a:t>
            </a:fld>
            <a:endParaRPr lang="en-US" dirty="0"/>
          </a:p>
        </p:txBody>
      </p:sp>
    </p:spTree>
    <p:extLst>
      <p:ext uri="{BB962C8B-B14F-4D97-AF65-F5344CB8AC3E}">
        <p14:creationId xmlns:p14="http://schemas.microsoft.com/office/powerpoint/2010/main" val="4179159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99696B-FBC5-4E8A-840D-0B9C380B791F}" type="slidenum">
              <a:rPr lang="en-US" smtClean="0"/>
              <a:t>‹#›</a:t>
            </a:fld>
            <a:endParaRPr lang="en-US" dirty="0"/>
          </a:p>
        </p:txBody>
      </p:sp>
    </p:spTree>
    <p:extLst>
      <p:ext uri="{BB962C8B-B14F-4D97-AF65-F5344CB8AC3E}">
        <p14:creationId xmlns:p14="http://schemas.microsoft.com/office/powerpoint/2010/main" val="49709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99696B-FBC5-4E8A-840D-0B9C380B791F}"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62073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99696B-FBC5-4E8A-840D-0B9C380B791F}" type="slidenum">
              <a:rPr lang="en-US" smtClean="0"/>
              <a:t>‹#›</a:t>
            </a:fld>
            <a:endParaRPr lang="en-US" dirty="0"/>
          </a:p>
        </p:txBody>
      </p:sp>
    </p:spTree>
    <p:extLst>
      <p:ext uri="{BB962C8B-B14F-4D97-AF65-F5344CB8AC3E}">
        <p14:creationId xmlns:p14="http://schemas.microsoft.com/office/powerpoint/2010/main" val="3356838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99696B-FBC5-4E8A-840D-0B9C380B791F}"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84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99696B-FBC5-4E8A-840D-0B9C380B791F}" type="slidenum">
              <a:rPr lang="en-US" smtClean="0"/>
              <a:t>‹#›</a:t>
            </a:fld>
            <a:endParaRPr lang="en-US" dirty="0"/>
          </a:p>
        </p:txBody>
      </p:sp>
    </p:spTree>
    <p:extLst>
      <p:ext uri="{BB962C8B-B14F-4D97-AF65-F5344CB8AC3E}">
        <p14:creationId xmlns:p14="http://schemas.microsoft.com/office/powerpoint/2010/main" val="727797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99696B-FBC5-4E8A-840D-0B9C380B791F}" type="slidenum">
              <a:rPr lang="en-US" smtClean="0"/>
              <a:t>‹#›</a:t>
            </a:fld>
            <a:endParaRPr lang="en-US" dirty="0"/>
          </a:p>
        </p:txBody>
      </p:sp>
    </p:spTree>
    <p:extLst>
      <p:ext uri="{BB962C8B-B14F-4D97-AF65-F5344CB8AC3E}">
        <p14:creationId xmlns:p14="http://schemas.microsoft.com/office/powerpoint/2010/main" val="57674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99696B-FBC5-4E8A-840D-0B9C380B791F}" type="slidenum">
              <a:rPr lang="en-US" smtClean="0"/>
              <a:t>‹#›</a:t>
            </a:fld>
            <a:endParaRPr lang="en-US" dirty="0"/>
          </a:p>
        </p:txBody>
      </p:sp>
    </p:spTree>
    <p:extLst>
      <p:ext uri="{BB962C8B-B14F-4D97-AF65-F5344CB8AC3E}">
        <p14:creationId xmlns:p14="http://schemas.microsoft.com/office/powerpoint/2010/main" val="419776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99696B-FBC5-4E8A-840D-0B9C380B791F}" type="slidenum">
              <a:rPr lang="en-US" smtClean="0"/>
              <a:t>‹#›</a:t>
            </a:fld>
            <a:endParaRPr lang="en-US" dirty="0"/>
          </a:p>
        </p:txBody>
      </p:sp>
    </p:spTree>
    <p:extLst>
      <p:ext uri="{BB962C8B-B14F-4D97-AF65-F5344CB8AC3E}">
        <p14:creationId xmlns:p14="http://schemas.microsoft.com/office/powerpoint/2010/main" val="221369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99696B-FBC5-4E8A-840D-0B9C380B791F}" type="slidenum">
              <a:rPr lang="en-US" smtClean="0"/>
              <a:t>‹#›</a:t>
            </a:fld>
            <a:endParaRPr lang="en-US" dirty="0"/>
          </a:p>
        </p:txBody>
      </p:sp>
    </p:spTree>
    <p:extLst>
      <p:ext uri="{BB962C8B-B14F-4D97-AF65-F5344CB8AC3E}">
        <p14:creationId xmlns:p14="http://schemas.microsoft.com/office/powerpoint/2010/main" val="1624927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99696B-FBC5-4E8A-840D-0B9C380B791F}" type="slidenum">
              <a:rPr lang="en-US" smtClean="0"/>
              <a:t>‹#›</a:t>
            </a:fld>
            <a:endParaRPr lang="en-US" dirty="0"/>
          </a:p>
        </p:txBody>
      </p:sp>
    </p:spTree>
    <p:extLst>
      <p:ext uri="{BB962C8B-B14F-4D97-AF65-F5344CB8AC3E}">
        <p14:creationId xmlns:p14="http://schemas.microsoft.com/office/powerpoint/2010/main" val="2549641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99696B-FBC5-4E8A-840D-0B9C380B791F}" type="slidenum">
              <a:rPr lang="en-US" smtClean="0"/>
              <a:t>‹#›</a:t>
            </a:fld>
            <a:endParaRPr lang="en-US" dirty="0"/>
          </a:p>
        </p:txBody>
      </p:sp>
    </p:spTree>
    <p:extLst>
      <p:ext uri="{BB962C8B-B14F-4D97-AF65-F5344CB8AC3E}">
        <p14:creationId xmlns:p14="http://schemas.microsoft.com/office/powerpoint/2010/main" val="630528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99696B-FBC5-4E8A-840D-0B9C380B791F}" type="slidenum">
              <a:rPr lang="en-US" smtClean="0"/>
              <a:t>‹#›</a:t>
            </a:fld>
            <a:endParaRPr lang="en-US" dirty="0"/>
          </a:p>
        </p:txBody>
      </p:sp>
    </p:spTree>
    <p:extLst>
      <p:ext uri="{BB962C8B-B14F-4D97-AF65-F5344CB8AC3E}">
        <p14:creationId xmlns:p14="http://schemas.microsoft.com/office/powerpoint/2010/main" val="155593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99696B-FBC5-4E8A-840D-0B9C380B791F}" type="slidenum">
              <a:rPr lang="en-US" smtClean="0"/>
              <a:t>‹#›</a:t>
            </a:fld>
            <a:endParaRPr lang="en-US" dirty="0"/>
          </a:p>
        </p:txBody>
      </p:sp>
    </p:spTree>
    <p:extLst>
      <p:ext uri="{BB962C8B-B14F-4D97-AF65-F5344CB8AC3E}">
        <p14:creationId xmlns:p14="http://schemas.microsoft.com/office/powerpoint/2010/main" val="2160315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9C96C0-7219-4728-ADA2-2578CA36CCA4}" type="datetimeFigureOut">
              <a:rPr lang="en-US" smtClean="0"/>
              <a:t>5/6/2015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99696B-FBC5-4E8A-840D-0B9C380B791F}" type="slidenum">
              <a:rPr lang="en-US" smtClean="0"/>
              <a:t>‹#›</a:t>
            </a:fld>
            <a:endParaRPr lang="en-US" dirty="0"/>
          </a:p>
        </p:txBody>
      </p:sp>
    </p:spTree>
    <p:extLst>
      <p:ext uri="{BB962C8B-B14F-4D97-AF65-F5344CB8AC3E}">
        <p14:creationId xmlns:p14="http://schemas.microsoft.com/office/powerpoint/2010/main" val="2156604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99696B-FBC5-4E8A-840D-0B9C380B791F}" type="slidenum">
              <a:rPr lang="en-US" smtClean="0"/>
              <a:t>‹#›</a:t>
            </a:fld>
            <a:endParaRPr lang="en-US" dirty="0"/>
          </a:p>
        </p:txBody>
      </p:sp>
      <p:sp>
        <p:nvSpPr>
          <p:cNvPr id="5" name="Date Placeholder 4"/>
          <p:cNvSpPr>
            <a:spLocks noGrp="1"/>
          </p:cNvSpPr>
          <p:nvPr>
            <p:ph type="dt" sz="half" idx="10"/>
          </p:nvPr>
        </p:nvSpPr>
        <p:spPr/>
        <p:txBody>
          <a:bodyPr/>
          <a:lstStyle/>
          <a:p>
            <a:fld id="{759C96C0-7219-4728-ADA2-2578CA36CCA4}" type="datetimeFigureOut">
              <a:rPr lang="en-US" smtClean="0"/>
              <a:t>5/6/2015</a:t>
            </a:fld>
            <a:endParaRPr lang="en-US" dirty="0"/>
          </a:p>
        </p:txBody>
      </p:sp>
    </p:spTree>
    <p:extLst>
      <p:ext uri="{BB962C8B-B14F-4D97-AF65-F5344CB8AC3E}">
        <p14:creationId xmlns:p14="http://schemas.microsoft.com/office/powerpoint/2010/main" val="390722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9C96C0-7219-4728-ADA2-2578CA36CCA4}" type="datetimeFigureOut">
              <a:rPr lang="en-US" smtClean="0"/>
              <a:t>5/6/2015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699696B-FBC5-4E8A-840D-0B9C380B791F}" type="slidenum">
              <a:rPr lang="en-US" smtClean="0"/>
              <a:t>‹#›</a:t>
            </a:fld>
            <a:endParaRPr lang="en-US" dirty="0"/>
          </a:p>
        </p:txBody>
      </p:sp>
    </p:spTree>
    <p:extLst>
      <p:ext uri="{BB962C8B-B14F-4D97-AF65-F5344CB8AC3E}">
        <p14:creationId xmlns:p14="http://schemas.microsoft.com/office/powerpoint/2010/main" val="4166845807"/>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 id="2147484053" r:id="rId12"/>
    <p:sldLayoutId id="2147484054" r:id="rId13"/>
    <p:sldLayoutId id="2147484055" r:id="rId14"/>
    <p:sldLayoutId id="2147484056" r:id="rId15"/>
    <p:sldLayoutId id="214748405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Honing Your Evaluation Skills</a:t>
            </a:r>
            <a:endParaRPr lang="en-US" dirty="0"/>
          </a:p>
        </p:txBody>
      </p:sp>
      <p:sp>
        <p:nvSpPr>
          <p:cNvPr id="3" name="Subtitle 2"/>
          <p:cNvSpPr>
            <a:spLocks noGrp="1"/>
          </p:cNvSpPr>
          <p:nvPr>
            <p:ph type="subTitle" idx="1"/>
          </p:nvPr>
        </p:nvSpPr>
        <p:spPr>
          <a:xfrm>
            <a:off x="1507067" y="4050832"/>
            <a:ext cx="7766936" cy="2142577"/>
          </a:xfrm>
        </p:spPr>
        <p:txBody>
          <a:bodyPr>
            <a:normAutofit fontScale="25000" lnSpcReduction="20000"/>
          </a:bodyPr>
          <a:lstStyle/>
          <a:p>
            <a:pPr algn="ctr"/>
            <a:endParaRPr lang="en-US" dirty="0" smtClean="0"/>
          </a:p>
          <a:p>
            <a:pPr algn="ctr"/>
            <a:r>
              <a:rPr lang="en-US" sz="6400" dirty="0" smtClean="0"/>
              <a:t>Nova Scotia Dietetic Association Education Day - May 8, 2015</a:t>
            </a:r>
          </a:p>
          <a:p>
            <a:pPr algn="ctr"/>
            <a:r>
              <a:rPr lang="en-US" sz="6400" dirty="0" smtClean="0"/>
              <a:t>Atlantic Internship Coordinators Collaborative Group</a:t>
            </a:r>
          </a:p>
          <a:p>
            <a:pPr algn="ctr"/>
            <a:r>
              <a:rPr lang="en-US" sz="4800" dirty="0" smtClean="0"/>
              <a:t>Deborah Everett, Nova Scotia Health Authority      </a:t>
            </a:r>
          </a:p>
          <a:p>
            <a:pPr algn="ctr"/>
            <a:r>
              <a:rPr lang="en-US" sz="4800" dirty="0" smtClean="0"/>
              <a:t>Connie Foote, Acadia University</a:t>
            </a:r>
          </a:p>
          <a:p>
            <a:pPr algn="ctr"/>
            <a:r>
              <a:rPr lang="en-US" sz="4800" dirty="0" smtClean="0"/>
              <a:t>Judy Fraser Arsenault, Mount Saint Vincent University</a:t>
            </a:r>
          </a:p>
          <a:p>
            <a:pPr algn="ctr"/>
            <a:r>
              <a:rPr lang="en-US" sz="4800" dirty="0" smtClean="0"/>
              <a:t>Laura Reid, St Francis Xavier University</a:t>
            </a:r>
          </a:p>
          <a:p>
            <a:pPr algn="ctr"/>
            <a:r>
              <a:rPr lang="en-US" sz="4800" dirty="0" smtClean="0"/>
              <a:t>Linda Smith, University of Prince Edward Island</a:t>
            </a:r>
            <a:endParaRPr lang="en-US" sz="4800" dirty="0"/>
          </a:p>
        </p:txBody>
      </p:sp>
    </p:spTree>
    <p:extLst>
      <p:ext uri="{BB962C8B-B14F-4D97-AF65-F5344CB8AC3E}">
        <p14:creationId xmlns:p14="http://schemas.microsoft.com/office/powerpoint/2010/main" val="61660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Tips for Giving Constructive Feedback</a:t>
            </a:r>
            <a:endParaRPr lang="en-US" dirty="0"/>
          </a:p>
        </p:txBody>
      </p:sp>
      <p:sp>
        <p:nvSpPr>
          <p:cNvPr id="3" name="Content Placeholder 2"/>
          <p:cNvSpPr>
            <a:spLocks noGrp="1"/>
          </p:cNvSpPr>
          <p:nvPr>
            <p:ph idx="1"/>
          </p:nvPr>
        </p:nvSpPr>
        <p:spPr>
          <a:xfrm>
            <a:off x="677334" y="2036190"/>
            <a:ext cx="8596668" cy="3591612"/>
          </a:xfrm>
        </p:spPr>
        <p:txBody>
          <a:bodyPr>
            <a:noAutofit/>
          </a:bodyPr>
          <a:lstStyle/>
          <a:p>
            <a:r>
              <a:rPr lang="en-US" sz="2400" dirty="0" smtClean="0"/>
              <a:t>Begin with an intern’s self-assessment if appropriate</a:t>
            </a:r>
          </a:p>
          <a:p>
            <a:r>
              <a:rPr lang="en-US" sz="2400" dirty="0" smtClean="0"/>
              <a:t>Give feedback in a private area</a:t>
            </a:r>
          </a:p>
          <a:p>
            <a:r>
              <a:rPr lang="en-US" sz="2400" dirty="0" smtClean="0"/>
              <a:t>Focus feedback on the behavior rather than the person</a:t>
            </a:r>
          </a:p>
          <a:p>
            <a:r>
              <a:rPr lang="en-US" sz="2400" dirty="0" smtClean="0"/>
              <a:t>Provide specific examples of behaviour</a:t>
            </a:r>
          </a:p>
          <a:p>
            <a:r>
              <a:rPr lang="en-US" sz="2400" dirty="0" smtClean="0"/>
              <a:t>Describe rather than being judgmental</a:t>
            </a:r>
          </a:p>
          <a:p>
            <a:r>
              <a:rPr lang="en-US" sz="2400" dirty="0" smtClean="0"/>
              <a:t>Point out specific causes and effects (positive and negative consequences) of one’s </a:t>
            </a:r>
            <a:r>
              <a:rPr lang="en-US" sz="2400" dirty="0" smtClean="0"/>
              <a:t>actions (3)</a:t>
            </a:r>
            <a:endParaRPr lang="en-US" sz="2400" dirty="0" smtClean="0"/>
          </a:p>
        </p:txBody>
      </p:sp>
      <p:cxnSp>
        <p:nvCxnSpPr>
          <p:cNvPr id="5" name="Straight Connector 4"/>
          <p:cNvCxnSpPr/>
          <p:nvPr/>
        </p:nvCxnSpPr>
        <p:spPr>
          <a:xfrm flipH="1">
            <a:off x="1055802" y="5604279"/>
            <a:ext cx="6221689" cy="18855"/>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55803" y="6242975"/>
            <a:ext cx="6221689" cy="523220"/>
          </a:xfrm>
          <a:prstGeom prst="rect">
            <a:avLst/>
          </a:prstGeom>
          <a:noFill/>
        </p:spPr>
        <p:txBody>
          <a:bodyPr wrap="square" rtlCol="0">
            <a:spAutoFit/>
          </a:bodyPr>
          <a:lstStyle/>
          <a:p>
            <a:r>
              <a:rPr lang="en-US" sz="1400" dirty="0" smtClean="0"/>
              <a:t>3. Reynolds E, Harris L, Baker M. Feedback and Evaluation: A Guide to Fostering Competent Dietitians, 2015.</a:t>
            </a:r>
            <a:endParaRPr lang="en-US" sz="1400" dirty="0"/>
          </a:p>
        </p:txBody>
      </p:sp>
    </p:spTree>
    <p:extLst>
      <p:ext uri="{BB962C8B-B14F-4D97-AF65-F5344CB8AC3E}">
        <p14:creationId xmlns:p14="http://schemas.microsoft.com/office/powerpoint/2010/main" val="365047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Tips for Giving Constructive Feedback</a:t>
            </a:r>
            <a:endParaRPr lang="en-US" dirty="0"/>
          </a:p>
        </p:txBody>
      </p:sp>
      <p:sp>
        <p:nvSpPr>
          <p:cNvPr id="3" name="Content Placeholder 2"/>
          <p:cNvSpPr>
            <a:spLocks noGrp="1"/>
          </p:cNvSpPr>
          <p:nvPr>
            <p:ph idx="1"/>
          </p:nvPr>
        </p:nvSpPr>
        <p:spPr>
          <a:xfrm>
            <a:off x="677334" y="2036190"/>
            <a:ext cx="8596668" cy="3591612"/>
          </a:xfrm>
        </p:spPr>
        <p:txBody>
          <a:bodyPr>
            <a:noAutofit/>
          </a:bodyPr>
          <a:lstStyle/>
          <a:p>
            <a:r>
              <a:rPr lang="en-US" sz="2400" dirty="0" smtClean="0"/>
              <a:t>Make </a:t>
            </a:r>
            <a:r>
              <a:rPr lang="en-US" sz="2400" dirty="0"/>
              <a:t>feedback timely and a regular occurrence</a:t>
            </a:r>
          </a:p>
          <a:p>
            <a:r>
              <a:rPr lang="en-US" sz="2400" dirty="0"/>
              <a:t>Base feedback on performance &amp; situations that you have witnessed</a:t>
            </a:r>
          </a:p>
          <a:p>
            <a:r>
              <a:rPr lang="en-US" sz="2400" dirty="0"/>
              <a:t>Emphasize the positive</a:t>
            </a:r>
          </a:p>
          <a:p>
            <a:r>
              <a:rPr lang="en-US" sz="2400" dirty="0"/>
              <a:t>Confirm intern’s understanding of feedback</a:t>
            </a:r>
          </a:p>
          <a:p>
            <a:r>
              <a:rPr lang="en-US" sz="2400" dirty="0"/>
              <a:t>Conclude with an action plan (</a:t>
            </a:r>
            <a:r>
              <a:rPr lang="en-US" sz="2400" dirty="0" smtClean="0"/>
              <a:t>3)</a:t>
            </a:r>
            <a:endParaRPr lang="en-US" sz="2400" dirty="0" smtClean="0"/>
          </a:p>
          <a:p>
            <a:pPr marL="0" indent="0">
              <a:buNone/>
            </a:pPr>
            <a:endParaRPr lang="en-US" sz="2400" dirty="0" smtClean="0"/>
          </a:p>
        </p:txBody>
      </p:sp>
      <p:cxnSp>
        <p:nvCxnSpPr>
          <p:cNvPr id="5" name="Straight Connector 4"/>
          <p:cNvCxnSpPr/>
          <p:nvPr/>
        </p:nvCxnSpPr>
        <p:spPr>
          <a:xfrm flipH="1">
            <a:off x="1112362" y="5594852"/>
            <a:ext cx="6221689" cy="18855"/>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33254" y="6242975"/>
            <a:ext cx="6221689" cy="523220"/>
          </a:xfrm>
          <a:prstGeom prst="rect">
            <a:avLst/>
          </a:prstGeom>
          <a:noFill/>
        </p:spPr>
        <p:txBody>
          <a:bodyPr wrap="square" rtlCol="0">
            <a:spAutoFit/>
          </a:bodyPr>
          <a:lstStyle/>
          <a:p>
            <a:r>
              <a:rPr lang="en-US" sz="1400" dirty="0" smtClean="0"/>
              <a:t>3. Reynolds E, Harris L, Baker M. Feedback and Evaluation: A Guide to Fostering Competent Dietitians, 2015.</a:t>
            </a:r>
            <a:endParaRPr lang="en-US" sz="1400" dirty="0"/>
          </a:p>
        </p:txBody>
      </p:sp>
    </p:spTree>
    <p:extLst>
      <p:ext uri="{BB962C8B-B14F-4D97-AF65-F5344CB8AC3E}">
        <p14:creationId xmlns:p14="http://schemas.microsoft.com/office/powerpoint/2010/main" val="43576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Honing Your Evaluation Skills</a:t>
            </a:r>
            <a:endParaRPr lang="en-US" dirty="0"/>
          </a:p>
        </p:txBody>
      </p:sp>
      <p:sp>
        <p:nvSpPr>
          <p:cNvPr id="3" name="Text Placeholder 2"/>
          <p:cNvSpPr>
            <a:spLocks noGrp="1"/>
          </p:cNvSpPr>
          <p:nvPr>
            <p:ph type="body" idx="1"/>
          </p:nvPr>
        </p:nvSpPr>
        <p:spPr/>
        <p:txBody>
          <a:bodyPr>
            <a:normAutofit/>
          </a:bodyPr>
          <a:lstStyle/>
          <a:p>
            <a:pPr algn="ctr"/>
            <a:r>
              <a:rPr lang="en-US" sz="2800" dirty="0" smtClean="0"/>
              <a:t>Case Study Activity</a:t>
            </a:r>
            <a:endParaRPr lang="en-US" sz="2800" dirty="0"/>
          </a:p>
        </p:txBody>
      </p:sp>
    </p:spTree>
    <p:extLst>
      <p:ext uri="{BB962C8B-B14F-4D97-AF65-F5344CB8AC3E}">
        <p14:creationId xmlns:p14="http://schemas.microsoft.com/office/powerpoint/2010/main" val="1504072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might influence my ability to objectively evaluate an intern?</a:t>
            </a:r>
            <a:endParaRPr lang="en-US" dirty="0"/>
          </a:p>
        </p:txBody>
      </p:sp>
      <p:sp>
        <p:nvSpPr>
          <p:cNvPr id="3" name="Content Placeholder 2"/>
          <p:cNvSpPr>
            <a:spLocks noGrp="1"/>
          </p:cNvSpPr>
          <p:nvPr>
            <p:ph idx="1"/>
          </p:nvPr>
        </p:nvSpPr>
        <p:spPr>
          <a:xfrm>
            <a:off x="677334" y="2160590"/>
            <a:ext cx="8596668" cy="3099568"/>
          </a:xfrm>
        </p:spPr>
        <p:txBody>
          <a:bodyPr>
            <a:normAutofit/>
          </a:bodyPr>
          <a:lstStyle/>
          <a:p>
            <a:pPr marL="0" indent="0">
              <a:buNone/>
            </a:pPr>
            <a:r>
              <a:rPr lang="en-US" dirty="0" smtClean="0"/>
              <a:t>Differences in:</a:t>
            </a:r>
          </a:p>
          <a:p>
            <a:r>
              <a:rPr lang="en-US" dirty="0" smtClean="0"/>
              <a:t>Gender</a:t>
            </a:r>
          </a:p>
          <a:p>
            <a:r>
              <a:rPr lang="en-US" dirty="0" smtClean="0"/>
              <a:t>Age</a:t>
            </a:r>
          </a:p>
          <a:p>
            <a:r>
              <a:rPr lang="en-US" dirty="0" smtClean="0"/>
              <a:t>Ethnicity</a:t>
            </a:r>
          </a:p>
          <a:p>
            <a:r>
              <a:rPr lang="en-US" dirty="0" smtClean="0"/>
              <a:t>Life experiences</a:t>
            </a:r>
          </a:p>
          <a:p>
            <a:r>
              <a:rPr lang="en-US" dirty="0" smtClean="0"/>
              <a:t>Problem-solving approaches &amp; thought processes (3)</a:t>
            </a:r>
          </a:p>
          <a:p>
            <a:pPr marL="0" indent="0">
              <a:buNone/>
            </a:pPr>
            <a:endParaRPr lang="en-US" dirty="0"/>
          </a:p>
        </p:txBody>
      </p:sp>
      <p:cxnSp>
        <p:nvCxnSpPr>
          <p:cNvPr id="5" name="Straight Connector 4"/>
          <p:cNvCxnSpPr/>
          <p:nvPr/>
        </p:nvCxnSpPr>
        <p:spPr>
          <a:xfrm flipH="1">
            <a:off x="933255" y="4845377"/>
            <a:ext cx="6221689" cy="18855"/>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33255" y="5618374"/>
            <a:ext cx="6221689" cy="523220"/>
          </a:xfrm>
          <a:prstGeom prst="rect">
            <a:avLst/>
          </a:prstGeom>
          <a:noFill/>
        </p:spPr>
        <p:txBody>
          <a:bodyPr wrap="square" rtlCol="0">
            <a:spAutoFit/>
          </a:bodyPr>
          <a:lstStyle/>
          <a:p>
            <a:r>
              <a:rPr lang="en-US" sz="1400" dirty="0" smtClean="0"/>
              <a:t>3. Reynolds E, Harris L, Baker M. Feedback and Evaluation: A Guide to Fostering Competent Dietitians, 2015.</a:t>
            </a:r>
            <a:endParaRPr lang="en-US" sz="1400" dirty="0"/>
          </a:p>
        </p:txBody>
      </p:sp>
    </p:spTree>
    <p:extLst>
      <p:ext uri="{BB962C8B-B14F-4D97-AF65-F5344CB8AC3E}">
        <p14:creationId xmlns:p14="http://schemas.microsoft.com/office/powerpoint/2010/main" val="317528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Reminders</a:t>
            </a:r>
            <a:endParaRPr lang="en-US" dirty="0"/>
          </a:p>
        </p:txBody>
      </p:sp>
      <p:sp>
        <p:nvSpPr>
          <p:cNvPr id="3" name="Content Placeholder 2"/>
          <p:cNvSpPr>
            <a:spLocks noGrp="1"/>
          </p:cNvSpPr>
          <p:nvPr>
            <p:ph idx="1"/>
          </p:nvPr>
        </p:nvSpPr>
        <p:spPr/>
        <p:txBody>
          <a:bodyPr>
            <a:normAutofit/>
          </a:bodyPr>
          <a:lstStyle/>
          <a:p>
            <a:r>
              <a:rPr lang="en-US" dirty="0" smtClean="0"/>
              <a:t>Evaluation should be </a:t>
            </a:r>
            <a:r>
              <a:rPr lang="en-US" dirty="0" smtClean="0"/>
              <a:t>on </a:t>
            </a:r>
            <a:r>
              <a:rPr lang="en-US" dirty="0" smtClean="0"/>
              <a:t>what you see and know</a:t>
            </a:r>
          </a:p>
          <a:p>
            <a:pPr marL="0" indent="0">
              <a:buNone/>
            </a:pPr>
            <a:endParaRPr lang="en-US" dirty="0" smtClean="0"/>
          </a:p>
          <a:p>
            <a:endParaRPr lang="en-US" dirty="0"/>
          </a:p>
        </p:txBody>
      </p:sp>
    </p:spTree>
    <p:extLst>
      <p:ext uri="{BB962C8B-B14F-4D97-AF65-F5344CB8AC3E}">
        <p14:creationId xmlns:p14="http://schemas.microsoft.com/office/powerpoint/2010/main" val="1129378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Integrated Competencies for Dietetic Education and Practice (ICDEP)</a:t>
            </a:r>
            <a:endParaRPr lang="en-US" dirty="0"/>
          </a:p>
        </p:txBody>
      </p:sp>
      <p:sp>
        <p:nvSpPr>
          <p:cNvPr id="3" name="Content Placeholder 2"/>
          <p:cNvSpPr>
            <a:spLocks noGrp="1"/>
          </p:cNvSpPr>
          <p:nvPr>
            <p:ph idx="1"/>
          </p:nvPr>
        </p:nvSpPr>
        <p:spPr/>
        <p:txBody>
          <a:bodyPr/>
          <a:lstStyle/>
          <a:p>
            <a:r>
              <a:rPr lang="en-US" dirty="0" smtClean="0"/>
              <a:t>Entry-level proficiency:</a:t>
            </a:r>
          </a:p>
          <a:p>
            <a:pPr lvl="1"/>
            <a:r>
              <a:rPr lang="en-US" dirty="0" smtClean="0"/>
              <a:t>When presented with routine situations, the entry-level dietitian performs relevant competencies in a manner consistent with generally accepted standards in the profession, without supervision or direction, and within a reasonable timeframe. The entry-level dietitian selects and performs competencies in an informed manner. The entry-level dietitian anticipates the outcomes to expect in a given situation, and responds appropriately.</a:t>
            </a:r>
          </a:p>
          <a:p>
            <a:pPr lvl="1"/>
            <a:r>
              <a:rPr lang="en-US" dirty="0" smtClean="0"/>
              <a:t>The entry-level dietitian recognizes unusual, difficult to resolve and complex situations which may be beyond their capacity. The entry-level dietitian takes appropriate and ethical steps to address these situations, which may include seeking consultation, supervision or mentorship, reviewing research literature, or making a referral (1).</a:t>
            </a:r>
          </a:p>
          <a:p>
            <a:pPr marL="457200" lvl="1" indent="0">
              <a:buNone/>
            </a:pPr>
            <a:endParaRPr lang="en-US" dirty="0" smtClean="0"/>
          </a:p>
          <a:p>
            <a:pPr marL="457200" lvl="1" indent="0">
              <a:buNone/>
            </a:pPr>
            <a:endParaRPr lang="en-US" dirty="0"/>
          </a:p>
        </p:txBody>
      </p:sp>
      <p:cxnSp>
        <p:nvCxnSpPr>
          <p:cNvPr id="5" name="Straight Connector 4"/>
          <p:cNvCxnSpPr/>
          <p:nvPr/>
        </p:nvCxnSpPr>
        <p:spPr>
          <a:xfrm flipH="1">
            <a:off x="1064872" y="5555849"/>
            <a:ext cx="7546693" cy="10951"/>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46835" y="6271551"/>
            <a:ext cx="7164730" cy="338554"/>
          </a:xfrm>
          <a:prstGeom prst="rect">
            <a:avLst/>
          </a:prstGeom>
          <a:noFill/>
        </p:spPr>
        <p:txBody>
          <a:bodyPr wrap="square" rtlCol="0">
            <a:spAutoFit/>
          </a:bodyPr>
          <a:lstStyle/>
          <a:p>
            <a:r>
              <a:rPr lang="en-US" sz="1400" dirty="0" smtClean="0"/>
              <a:t>1. Partnership for Dietetic Education and Practice, April, 2013</a:t>
            </a:r>
            <a:r>
              <a:rPr lang="en-US" sz="1600" dirty="0" smtClean="0"/>
              <a:t>.</a:t>
            </a:r>
            <a:endParaRPr lang="en-US" sz="1600" dirty="0"/>
          </a:p>
        </p:txBody>
      </p:sp>
    </p:spTree>
    <p:extLst>
      <p:ext uri="{BB962C8B-B14F-4D97-AF65-F5344CB8AC3E}">
        <p14:creationId xmlns:p14="http://schemas.microsoft.com/office/powerpoint/2010/main" val="2168762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4405"/>
            <a:ext cx="8596668" cy="1320800"/>
          </a:xfrm>
        </p:spPr>
        <p:txBody>
          <a:bodyPr>
            <a:normAutofit fontScale="90000"/>
          </a:bodyPr>
          <a:lstStyle/>
          <a:p>
            <a:pPr algn="ctr"/>
            <a:r>
              <a:rPr lang="en-US" dirty="0"/>
              <a:t>Integrated Competencies for Dietetic Education and Practice (ICDEP</a:t>
            </a:r>
            <a:r>
              <a:rPr lang="en-US" dirty="0" smtClean="0"/>
              <a:t>)</a:t>
            </a:r>
            <a:br>
              <a:rPr lang="en-US" dirty="0" smtClean="0"/>
            </a:br>
            <a:r>
              <a:rPr lang="en-US" dirty="0" smtClean="0"/>
              <a:t>Non-Competent Behaviours</a:t>
            </a:r>
            <a:endParaRPr lang="en-US" dirty="0"/>
          </a:p>
        </p:txBody>
      </p:sp>
      <p:sp>
        <p:nvSpPr>
          <p:cNvPr id="3" name="Content Placeholder 2"/>
          <p:cNvSpPr>
            <a:spLocks noGrp="1"/>
          </p:cNvSpPr>
          <p:nvPr>
            <p:ph idx="1"/>
          </p:nvPr>
        </p:nvSpPr>
        <p:spPr>
          <a:xfrm>
            <a:off x="677334" y="2375555"/>
            <a:ext cx="8596668" cy="3843596"/>
          </a:xfrm>
        </p:spPr>
        <p:txBody>
          <a:bodyPr>
            <a:normAutofit/>
          </a:bodyPr>
          <a:lstStyle/>
          <a:p>
            <a:r>
              <a:rPr lang="en-US" sz="2400" dirty="0"/>
              <a:t>Makes errors without recognizing them or learning from </a:t>
            </a:r>
            <a:r>
              <a:rPr lang="en-US" sz="2400" dirty="0" smtClean="0"/>
              <a:t>them</a:t>
            </a:r>
            <a:endParaRPr lang="en-US" sz="2400" dirty="0"/>
          </a:p>
          <a:p>
            <a:r>
              <a:rPr lang="en-US" sz="2400" dirty="0"/>
              <a:t>Does not apply past </a:t>
            </a:r>
            <a:r>
              <a:rPr lang="en-US" sz="2400" dirty="0" smtClean="0"/>
              <a:t>experience</a:t>
            </a:r>
            <a:endParaRPr lang="en-US" sz="2400" dirty="0"/>
          </a:p>
          <a:p>
            <a:r>
              <a:rPr lang="en-US" sz="2400" dirty="0"/>
              <a:t>Avoids/does not make </a:t>
            </a:r>
            <a:r>
              <a:rPr lang="en-US" sz="2400" dirty="0" smtClean="0"/>
              <a:t>decisions</a:t>
            </a:r>
            <a:endParaRPr lang="en-US" sz="2400" dirty="0"/>
          </a:p>
          <a:p>
            <a:r>
              <a:rPr lang="en-US" sz="2400" dirty="0"/>
              <a:t>Not able to work </a:t>
            </a:r>
            <a:r>
              <a:rPr lang="en-US" sz="2400" dirty="0" smtClean="0"/>
              <a:t>collaboratively</a:t>
            </a:r>
            <a:endParaRPr lang="en-US" sz="2400" dirty="0"/>
          </a:p>
          <a:p>
            <a:r>
              <a:rPr lang="en-US" sz="2400" dirty="0"/>
              <a:t>Not asking for help when </a:t>
            </a:r>
            <a:r>
              <a:rPr lang="en-US" sz="2400" dirty="0" smtClean="0"/>
              <a:t>needed (2)</a:t>
            </a:r>
            <a:endParaRPr lang="en-US" sz="2400" dirty="0"/>
          </a:p>
        </p:txBody>
      </p:sp>
      <p:cxnSp>
        <p:nvCxnSpPr>
          <p:cNvPr id="5" name="Straight Connector 4"/>
          <p:cNvCxnSpPr/>
          <p:nvPr/>
        </p:nvCxnSpPr>
        <p:spPr>
          <a:xfrm flipV="1">
            <a:off x="1250066" y="5476941"/>
            <a:ext cx="5978324" cy="802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76446" y="6302415"/>
            <a:ext cx="6562846" cy="369332"/>
          </a:xfrm>
          <a:prstGeom prst="rect">
            <a:avLst/>
          </a:prstGeom>
          <a:noFill/>
        </p:spPr>
        <p:txBody>
          <a:bodyPr wrap="square" rtlCol="0">
            <a:spAutoFit/>
          </a:bodyPr>
          <a:lstStyle/>
          <a:p>
            <a:r>
              <a:rPr lang="en-US" sz="1400" dirty="0" smtClean="0"/>
              <a:t>2. Dietetic Education Leadership Forum of Ontario (DELFO), 2013</a:t>
            </a:r>
            <a:r>
              <a:rPr lang="en-US" dirty="0" smtClean="0"/>
              <a:t>.</a:t>
            </a:r>
            <a:endParaRPr lang="en-US" dirty="0"/>
          </a:p>
        </p:txBody>
      </p:sp>
    </p:spTree>
    <p:extLst>
      <p:ext uri="{BB962C8B-B14F-4D97-AF65-F5344CB8AC3E}">
        <p14:creationId xmlns:p14="http://schemas.microsoft.com/office/powerpoint/2010/main" val="78733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4405"/>
            <a:ext cx="8596668" cy="1320800"/>
          </a:xfrm>
        </p:spPr>
        <p:txBody>
          <a:bodyPr>
            <a:normAutofit fontScale="90000"/>
          </a:bodyPr>
          <a:lstStyle/>
          <a:p>
            <a:pPr algn="ctr"/>
            <a:r>
              <a:rPr lang="en-US" dirty="0"/>
              <a:t>Integrated Competencies for Dietetic Education and Practice (ICDEP</a:t>
            </a:r>
            <a:r>
              <a:rPr lang="en-US" dirty="0" smtClean="0"/>
              <a:t>)</a:t>
            </a:r>
            <a:br>
              <a:rPr lang="en-US" dirty="0" smtClean="0"/>
            </a:br>
            <a:r>
              <a:rPr lang="en-US" dirty="0" smtClean="0"/>
              <a:t>Non-Competent Behaviours</a:t>
            </a:r>
            <a:endParaRPr lang="en-US" dirty="0"/>
          </a:p>
        </p:txBody>
      </p:sp>
      <p:sp>
        <p:nvSpPr>
          <p:cNvPr id="3" name="Content Placeholder 2"/>
          <p:cNvSpPr>
            <a:spLocks noGrp="1"/>
          </p:cNvSpPr>
          <p:nvPr>
            <p:ph idx="1"/>
          </p:nvPr>
        </p:nvSpPr>
        <p:spPr>
          <a:xfrm>
            <a:off x="677334" y="2375555"/>
            <a:ext cx="8596668" cy="3843596"/>
          </a:xfrm>
        </p:spPr>
        <p:txBody>
          <a:bodyPr>
            <a:normAutofit/>
          </a:bodyPr>
          <a:lstStyle/>
          <a:p>
            <a:r>
              <a:rPr lang="en-US" sz="2400" dirty="0" smtClean="0"/>
              <a:t>Demonstrates </a:t>
            </a:r>
            <a:r>
              <a:rPr lang="en-US" sz="2400" dirty="0"/>
              <a:t>inappropriate communication skills</a:t>
            </a:r>
          </a:p>
          <a:p>
            <a:r>
              <a:rPr lang="en-US" sz="2400" dirty="0"/>
              <a:t>Practice unethically</a:t>
            </a:r>
          </a:p>
          <a:p>
            <a:r>
              <a:rPr lang="en-US" sz="2400" dirty="0"/>
              <a:t>Not being receptive to advice/constructive criticism</a:t>
            </a:r>
          </a:p>
          <a:p>
            <a:r>
              <a:rPr lang="en-US" sz="2400" dirty="0"/>
              <a:t>Lacks knowledge/skills; does not pursue further learning</a:t>
            </a:r>
          </a:p>
          <a:p>
            <a:r>
              <a:rPr lang="en-US" sz="2400" dirty="0"/>
              <a:t>Lacks the ability to recognize self-limitations/Knowledge deficits (2)</a:t>
            </a:r>
          </a:p>
          <a:p>
            <a:pPr marL="0" indent="0">
              <a:buNone/>
            </a:pPr>
            <a:endParaRPr lang="en-US" sz="2400" dirty="0"/>
          </a:p>
          <a:p>
            <a:endParaRPr lang="en-US" sz="2400" dirty="0"/>
          </a:p>
        </p:txBody>
      </p:sp>
      <p:cxnSp>
        <p:nvCxnSpPr>
          <p:cNvPr id="5" name="Straight Connector 4"/>
          <p:cNvCxnSpPr/>
          <p:nvPr/>
        </p:nvCxnSpPr>
        <p:spPr>
          <a:xfrm flipV="1">
            <a:off x="1250066" y="5476941"/>
            <a:ext cx="5978324" cy="802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076446" y="6302415"/>
            <a:ext cx="6562846" cy="369332"/>
          </a:xfrm>
          <a:prstGeom prst="rect">
            <a:avLst/>
          </a:prstGeom>
          <a:noFill/>
        </p:spPr>
        <p:txBody>
          <a:bodyPr wrap="square" rtlCol="0">
            <a:spAutoFit/>
          </a:bodyPr>
          <a:lstStyle/>
          <a:p>
            <a:r>
              <a:rPr lang="en-US" sz="1400" dirty="0" smtClean="0"/>
              <a:t>2. Dietetic Education Leadership Forum of Ontario (DELFO), 2013</a:t>
            </a:r>
            <a:r>
              <a:rPr lang="en-US" dirty="0" smtClean="0"/>
              <a:t>.</a:t>
            </a:r>
            <a:endParaRPr lang="en-US" dirty="0"/>
          </a:p>
        </p:txBody>
      </p:sp>
    </p:spTree>
    <p:extLst>
      <p:ext uri="{BB962C8B-B14F-4D97-AF65-F5344CB8AC3E}">
        <p14:creationId xmlns:p14="http://schemas.microsoft.com/office/powerpoint/2010/main" val="272271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Performance Rating Categories</a:t>
            </a:r>
            <a:endParaRPr lang="en-US" dirty="0"/>
          </a:p>
        </p:txBody>
      </p:sp>
      <p:sp>
        <p:nvSpPr>
          <p:cNvPr id="3" name="Content Placeholder 2"/>
          <p:cNvSpPr>
            <a:spLocks noGrp="1"/>
          </p:cNvSpPr>
          <p:nvPr>
            <p:ph sz="half" idx="1"/>
          </p:nvPr>
        </p:nvSpPr>
        <p:spPr/>
        <p:txBody>
          <a:bodyPr/>
          <a:lstStyle/>
          <a:p>
            <a:r>
              <a:rPr lang="en-US" dirty="0" smtClean="0"/>
              <a:t>Exposure/Discussion (E)</a:t>
            </a:r>
            <a:endParaRPr lang="en-US" dirty="0"/>
          </a:p>
        </p:txBody>
      </p:sp>
      <p:sp>
        <p:nvSpPr>
          <p:cNvPr id="4" name="Content Placeholder 3"/>
          <p:cNvSpPr>
            <a:spLocks noGrp="1"/>
          </p:cNvSpPr>
          <p:nvPr>
            <p:ph sz="half" idx="2"/>
          </p:nvPr>
        </p:nvSpPr>
        <p:spPr/>
        <p:txBody>
          <a:bodyPr/>
          <a:lstStyle/>
          <a:p>
            <a:r>
              <a:rPr lang="en-US" dirty="0" smtClean="0"/>
              <a:t>Describes experiences at exposure level only. Interns may have observed activities but not performed them independently. Activities are rule-driven, and interns at this stage may require significant supervision or prompting, may make numerous mistakes or omissions and may require extended periods of time to complete tasks (2).</a:t>
            </a:r>
            <a:endParaRPr lang="en-US" dirty="0"/>
          </a:p>
        </p:txBody>
      </p:sp>
      <p:cxnSp>
        <p:nvCxnSpPr>
          <p:cNvPr id="6" name="Straight Connector 5"/>
          <p:cNvCxnSpPr/>
          <p:nvPr/>
        </p:nvCxnSpPr>
        <p:spPr>
          <a:xfrm>
            <a:off x="1412112" y="6041361"/>
            <a:ext cx="6724891"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12112" y="6366076"/>
            <a:ext cx="6493397" cy="307777"/>
          </a:xfrm>
          <a:prstGeom prst="rect">
            <a:avLst/>
          </a:prstGeom>
          <a:noFill/>
        </p:spPr>
        <p:txBody>
          <a:bodyPr wrap="square" rtlCol="0">
            <a:spAutoFit/>
          </a:bodyPr>
          <a:lstStyle/>
          <a:p>
            <a:r>
              <a:rPr lang="en-US" sz="1400" dirty="0" smtClean="0"/>
              <a:t>2. Dietetic Education Leadership Forum of Ontario (DELFO), 2013. </a:t>
            </a:r>
            <a:endParaRPr lang="en-US" sz="1400" dirty="0"/>
          </a:p>
        </p:txBody>
      </p:sp>
    </p:spTree>
    <p:extLst>
      <p:ext uri="{BB962C8B-B14F-4D97-AF65-F5344CB8AC3E}">
        <p14:creationId xmlns:p14="http://schemas.microsoft.com/office/powerpoint/2010/main" val="3935281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Performance Rating Categories</a:t>
            </a:r>
            <a:endParaRPr lang="en-US" dirty="0"/>
          </a:p>
        </p:txBody>
      </p:sp>
      <p:sp>
        <p:nvSpPr>
          <p:cNvPr id="3" name="Content Placeholder 2"/>
          <p:cNvSpPr>
            <a:spLocks noGrp="1"/>
          </p:cNvSpPr>
          <p:nvPr>
            <p:ph sz="half" idx="1"/>
          </p:nvPr>
        </p:nvSpPr>
        <p:spPr/>
        <p:txBody>
          <a:bodyPr>
            <a:normAutofit/>
          </a:bodyPr>
          <a:lstStyle/>
          <a:p>
            <a:r>
              <a:rPr lang="en-US" dirty="0"/>
              <a:t>Supervised (S)</a:t>
            </a:r>
          </a:p>
          <a:p>
            <a:endParaRPr lang="en-US" dirty="0"/>
          </a:p>
        </p:txBody>
      </p:sp>
      <p:sp>
        <p:nvSpPr>
          <p:cNvPr id="4" name="Content Placeholder 3"/>
          <p:cNvSpPr>
            <a:spLocks noGrp="1"/>
          </p:cNvSpPr>
          <p:nvPr>
            <p:ph sz="half" idx="2"/>
          </p:nvPr>
        </p:nvSpPr>
        <p:spPr/>
        <p:txBody>
          <a:bodyPr>
            <a:normAutofit/>
          </a:bodyPr>
          <a:lstStyle/>
          <a:p>
            <a:r>
              <a:rPr lang="en-US" dirty="0"/>
              <a:t>Describes experiences at the “hands-on” level but with direct supervision. Activities are primarily directed by the preceptor and the intern may have difficulty identifying relevant data. Interns rely upon rules and procedures and require significant direction when rules do not apply. The intern may still make numerous mistakes and require extended periods of time to complete tasks (2).</a:t>
            </a:r>
          </a:p>
          <a:p>
            <a:endParaRPr lang="en-US" dirty="0"/>
          </a:p>
        </p:txBody>
      </p:sp>
      <p:cxnSp>
        <p:nvCxnSpPr>
          <p:cNvPr id="6" name="Straight Connector 5"/>
          <p:cNvCxnSpPr/>
          <p:nvPr/>
        </p:nvCxnSpPr>
        <p:spPr>
          <a:xfrm>
            <a:off x="1412112" y="6041361"/>
            <a:ext cx="6724891"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12112" y="6366076"/>
            <a:ext cx="6493397" cy="307777"/>
          </a:xfrm>
          <a:prstGeom prst="rect">
            <a:avLst/>
          </a:prstGeom>
          <a:noFill/>
        </p:spPr>
        <p:txBody>
          <a:bodyPr wrap="square" rtlCol="0">
            <a:spAutoFit/>
          </a:bodyPr>
          <a:lstStyle/>
          <a:p>
            <a:r>
              <a:rPr lang="en-US" sz="1400" dirty="0" smtClean="0"/>
              <a:t>2. Dietetic Education Leadership Forum of Ontario (DELFO), 2013. </a:t>
            </a:r>
            <a:endParaRPr lang="en-US" sz="1400" dirty="0"/>
          </a:p>
        </p:txBody>
      </p:sp>
    </p:spTree>
    <p:extLst>
      <p:ext uri="{BB962C8B-B14F-4D97-AF65-F5344CB8AC3E}">
        <p14:creationId xmlns:p14="http://schemas.microsoft.com/office/powerpoint/2010/main" val="2061515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Performance Rating Categories</a:t>
            </a:r>
            <a:endParaRPr lang="en-US" dirty="0"/>
          </a:p>
        </p:txBody>
      </p:sp>
      <p:sp>
        <p:nvSpPr>
          <p:cNvPr id="3" name="Content Placeholder 2"/>
          <p:cNvSpPr>
            <a:spLocks noGrp="1"/>
          </p:cNvSpPr>
          <p:nvPr>
            <p:ph sz="half" idx="1"/>
          </p:nvPr>
        </p:nvSpPr>
        <p:spPr/>
        <p:txBody>
          <a:bodyPr/>
          <a:lstStyle/>
          <a:p>
            <a:r>
              <a:rPr lang="en-US" dirty="0" smtClean="0"/>
              <a:t>Minimal </a:t>
            </a:r>
            <a:r>
              <a:rPr lang="en-US" dirty="0"/>
              <a:t>Supervision (M</a:t>
            </a:r>
            <a:r>
              <a:rPr lang="en-US" dirty="0" smtClean="0"/>
              <a:t>)</a:t>
            </a:r>
            <a:endParaRPr lang="en-US" dirty="0"/>
          </a:p>
          <a:p>
            <a:endParaRPr lang="en-US" dirty="0"/>
          </a:p>
        </p:txBody>
      </p:sp>
      <p:sp>
        <p:nvSpPr>
          <p:cNvPr id="4" name="Content Placeholder 3"/>
          <p:cNvSpPr>
            <a:spLocks noGrp="1"/>
          </p:cNvSpPr>
          <p:nvPr>
            <p:ph sz="half" idx="2"/>
          </p:nvPr>
        </p:nvSpPr>
        <p:spPr/>
        <p:txBody>
          <a:bodyPr/>
          <a:lstStyle/>
          <a:p>
            <a:r>
              <a:rPr lang="en-US" dirty="0"/>
              <a:t>Describes experience at the “hands-on” level requiring only minimal supervision. Interns may identify most relevant details, but may still lack speed and flexibility and seek direction when when/if original plans fail. Although mistakes are minimal, interns may still require assistance prioritizing to complete </a:t>
            </a:r>
            <a:r>
              <a:rPr lang="en-US" dirty="0" smtClean="0"/>
              <a:t>tasks (2).</a:t>
            </a:r>
            <a:endParaRPr lang="en-US" dirty="0"/>
          </a:p>
        </p:txBody>
      </p:sp>
      <p:cxnSp>
        <p:nvCxnSpPr>
          <p:cNvPr id="6" name="Straight Connector 5"/>
          <p:cNvCxnSpPr/>
          <p:nvPr/>
        </p:nvCxnSpPr>
        <p:spPr>
          <a:xfrm>
            <a:off x="1412112" y="6041361"/>
            <a:ext cx="6724891"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12112" y="6366076"/>
            <a:ext cx="6493397" cy="307777"/>
          </a:xfrm>
          <a:prstGeom prst="rect">
            <a:avLst/>
          </a:prstGeom>
          <a:noFill/>
        </p:spPr>
        <p:txBody>
          <a:bodyPr wrap="square" rtlCol="0">
            <a:spAutoFit/>
          </a:bodyPr>
          <a:lstStyle/>
          <a:p>
            <a:r>
              <a:rPr lang="en-US" sz="1400" dirty="0" smtClean="0"/>
              <a:t>2. Dietetic Education Leadership Forum of Ontario (DELFO), 2013. </a:t>
            </a:r>
            <a:endParaRPr lang="en-US" sz="1400" dirty="0"/>
          </a:p>
        </p:txBody>
      </p:sp>
    </p:spTree>
    <p:extLst>
      <p:ext uri="{BB962C8B-B14F-4D97-AF65-F5344CB8AC3E}">
        <p14:creationId xmlns:p14="http://schemas.microsoft.com/office/powerpoint/2010/main" val="2383427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Performance Rating Categories</a:t>
            </a:r>
            <a:endParaRPr lang="en-US" dirty="0"/>
          </a:p>
        </p:txBody>
      </p:sp>
      <p:sp>
        <p:nvSpPr>
          <p:cNvPr id="3" name="Content Placeholder 2"/>
          <p:cNvSpPr>
            <a:spLocks noGrp="1"/>
          </p:cNvSpPr>
          <p:nvPr>
            <p:ph sz="half" idx="1"/>
          </p:nvPr>
        </p:nvSpPr>
        <p:spPr/>
        <p:txBody>
          <a:bodyPr>
            <a:normAutofit/>
          </a:bodyPr>
          <a:lstStyle/>
          <a:p>
            <a:r>
              <a:rPr lang="en-US" dirty="0"/>
              <a:t>Independent (I</a:t>
            </a:r>
            <a:r>
              <a:rPr lang="en-US" dirty="0" smtClean="0"/>
              <a:t>)</a:t>
            </a:r>
          </a:p>
          <a:p>
            <a:pPr marL="0" indent="0">
              <a:buNone/>
            </a:pPr>
            <a:r>
              <a:rPr lang="en-US" dirty="0"/>
              <a:t> </a:t>
            </a:r>
            <a:r>
              <a:rPr lang="en-US" dirty="0" smtClean="0"/>
              <a:t>    (Competent)</a:t>
            </a:r>
            <a:endParaRPr lang="en-US" dirty="0"/>
          </a:p>
          <a:p>
            <a:pPr marL="0" indent="0">
              <a:buNone/>
            </a:pPr>
            <a:endParaRPr lang="en-US" dirty="0"/>
          </a:p>
          <a:p>
            <a:endParaRPr lang="en-US" dirty="0"/>
          </a:p>
        </p:txBody>
      </p:sp>
      <p:sp>
        <p:nvSpPr>
          <p:cNvPr id="4" name="Content Placeholder 3"/>
          <p:cNvSpPr>
            <a:spLocks noGrp="1"/>
          </p:cNvSpPr>
          <p:nvPr>
            <p:ph sz="half" idx="2"/>
          </p:nvPr>
        </p:nvSpPr>
        <p:spPr/>
        <p:txBody>
          <a:bodyPr>
            <a:normAutofit/>
          </a:bodyPr>
          <a:lstStyle/>
          <a:p>
            <a:r>
              <a:rPr lang="en-US" dirty="0"/>
              <a:t>Describes experiences at the ‘hands-on’ level to generally recognized standards of the profession. Although speed may still be somewhat slower, the intern presents no threat to the public, and is able to prioritize activities to achieve goals and established outcomes within a reasonable timeframe, with minimal errors or omissions and with little or no prompting required from the </a:t>
            </a:r>
            <a:r>
              <a:rPr lang="en-US" dirty="0" smtClean="0"/>
              <a:t>preceptor(2).</a:t>
            </a:r>
            <a:endParaRPr lang="en-US" dirty="0"/>
          </a:p>
          <a:p>
            <a:endParaRPr lang="en-US" dirty="0"/>
          </a:p>
        </p:txBody>
      </p:sp>
      <p:cxnSp>
        <p:nvCxnSpPr>
          <p:cNvPr id="6" name="Straight Connector 5"/>
          <p:cNvCxnSpPr/>
          <p:nvPr/>
        </p:nvCxnSpPr>
        <p:spPr>
          <a:xfrm>
            <a:off x="1412112" y="6041361"/>
            <a:ext cx="6724891"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412112" y="6366076"/>
            <a:ext cx="6493397" cy="307777"/>
          </a:xfrm>
          <a:prstGeom prst="rect">
            <a:avLst/>
          </a:prstGeom>
          <a:noFill/>
        </p:spPr>
        <p:txBody>
          <a:bodyPr wrap="square" rtlCol="0">
            <a:spAutoFit/>
          </a:bodyPr>
          <a:lstStyle/>
          <a:p>
            <a:r>
              <a:rPr lang="en-US" sz="1400" dirty="0" smtClean="0"/>
              <a:t>2. Dietetic Education Leadership Forum of Ontario (DELFO), 2013. </a:t>
            </a:r>
            <a:endParaRPr lang="en-US" sz="1400" dirty="0"/>
          </a:p>
        </p:txBody>
      </p:sp>
    </p:spTree>
    <p:extLst>
      <p:ext uri="{BB962C8B-B14F-4D97-AF65-F5344CB8AC3E}">
        <p14:creationId xmlns:p14="http://schemas.microsoft.com/office/powerpoint/2010/main" val="1858173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Feedback/Evaluation</a:t>
            </a:r>
            <a:endParaRPr lang="en-US" dirty="0"/>
          </a:p>
        </p:txBody>
      </p:sp>
      <p:sp>
        <p:nvSpPr>
          <p:cNvPr id="3" name="Content Placeholder 2"/>
          <p:cNvSpPr>
            <a:spLocks noGrp="1"/>
          </p:cNvSpPr>
          <p:nvPr>
            <p:ph idx="1"/>
          </p:nvPr>
        </p:nvSpPr>
        <p:spPr>
          <a:xfrm>
            <a:off x="677334" y="2160590"/>
            <a:ext cx="8596668" cy="3099568"/>
          </a:xfrm>
        </p:spPr>
        <p:txBody>
          <a:bodyPr>
            <a:normAutofit fontScale="92500" lnSpcReduction="10000"/>
          </a:bodyPr>
          <a:lstStyle/>
          <a:p>
            <a:pPr marL="0" indent="0">
              <a:buNone/>
            </a:pPr>
            <a:r>
              <a:rPr lang="en-US" dirty="0" smtClean="0"/>
              <a:t>Feedback:</a:t>
            </a:r>
          </a:p>
          <a:p>
            <a:r>
              <a:rPr lang="en-US" dirty="0" smtClean="0"/>
              <a:t>Continuous process – frequent, face-to-face, small doses</a:t>
            </a:r>
          </a:p>
          <a:p>
            <a:r>
              <a:rPr lang="en-US" dirty="0" smtClean="0"/>
              <a:t>Constructive - presents non-judgmental information that assists intern in building knowledge &amp; skills</a:t>
            </a:r>
          </a:p>
          <a:p>
            <a:pPr marL="0" indent="0">
              <a:buNone/>
            </a:pPr>
            <a:endParaRPr lang="en-US" dirty="0" smtClean="0"/>
          </a:p>
          <a:p>
            <a:pPr marL="0" indent="0">
              <a:buNone/>
            </a:pPr>
            <a:r>
              <a:rPr lang="en-US" dirty="0" smtClean="0"/>
              <a:t>Evaluation:</a:t>
            </a:r>
          </a:p>
          <a:p>
            <a:r>
              <a:rPr lang="en-US" dirty="0" smtClean="0"/>
              <a:t>Judgement of how the intern has performed based on pre-established objectives and goals</a:t>
            </a:r>
          </a:p>
          <a:p>
            <a:r>
              <a:rPr lang="en-US" dirty="0" smtClean="0"/>
              <a:t>Intern should not hear any feedback for the first time</a:t>
            </a:r>
          </a:p>
          <a:p>
            <a:pPr marL="0" indent="0">
              <a:buNone/>
            </a:pPr>
            <a:endParaRPr lang="en-US" dirty="0"/>
          </a:p>
        </p:txBody>
      </p:sp>
      <p:cxnSp>
        <p:nvCxnSpPr>
          <p:cNvPr id="5" name="Straight Connector 4"/>
          <p:cNvCxnSpPr/>
          <p:nvPr/>
        </p:nvCxnSpPr>
        <p:spPr>
          <a:xfrm flipH="1">
            <a:off x="933255" y="5410983"/>
            <a:ext cx="6221689" cy="18855"/>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33255" y="5618374"/>
            <a:ext cx="6221689" cy="523220"/>
          </a:xfrm>
          <a:prstGeom prst="rect">
            <a:avLst/>
          </a:prstGeom>
          <a:noFill/>
        </p:spPr>
        <p:txBody>
          <a:bodyPr wrap="square" rtlCol="0">
            <a:spAutoFit/>
          </a:bodyPr>
          <a:lstStyle/>
          <a:p>
            <a:r>
              <a:rPr lang="en-US" sz="1400" dirty="0" smtClean="0"/>
              <a:t>3. Reynolds E, Harris L, Baker M. Feedback and Evaluation: A Guide to Fostering Competent Dietitians, 2015.</a:t>
            </a:r>
            <a:endParaRPr lang="en-US" sz="1400" dirty="0"/>
          </a:p>
        </p:txBody>
      </p:sp>
    </p:spTree>
    <p:extLst>
      <p:ext uri="{BB962C8B-B14F-4D97-AF65-F5344CB8AC3E}">
        <p14:creationId xmlns:p14="http://schemas.microsoft.com/office/powerpoint/2010/main" val="3086300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540</TotalTime>
  <Words>895</Words>
  <Application>Microsoft Office PowerPoint</Application>
  <PresentationFormat>Widescreen</PresentationFormat>
  <Paragraphs>88</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Honing Your Evaluation Skills</vt:lpstr>
      <vt:lpstr>Integrated Competencies for Dietetic Education and Practice (ICDEP)</vt:lpstr>
      <vt:lpstr>Integrated Competencies for Dietetic Education and Practice (ICDEP) Non-Competent Behaviours</vt:lpstr>
      <vt:lpstr>Integrated Competencies for Dietetic Education and Practice (ICDEP) Non-Competent Behaviours</vt:lpstr>
      <vt:lpstr> Performance Rating Categories</vt:lpstr>
      <vt:lpstr> Performance Rating Categories</vt:lpstr>
      <vt:lpstr> Performance Rating Categories</vt:lpstr>
      <vt:lpstr> Performance Rating Categories</vt:lpstr>
      <vt:lpstr>Feedback/Evaluation</vt:lpstr>
      <vt:lpstr> Tips for Giving Constructive Feedback</vt:lpstr>
      <vt:lpstr> Tips for Giving Constructive Feedback</vt:lpstr>
      <vt:lpstr>Honing Your Evaluation Skills</vt:lpstr>
      <vt:lpstr>What might influence my ability to objectively evaluate an intern?</vt:lpstr>
      <vt:lpstr> Reminders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Honing Your Evaluation Skills</dc:title>
  <dc:creator>Judy Fraser Arsenault</dc:creator>
  <cp:lastModifiedBy>Judy Fraser Arsenault</cp:lastModifiedBy>
  <cp:revision>53</cp:revision>
  <cp:lastPrinted>2015-05-04T19:18:23Z</cp:lastPrinted>
  <dcterms:created xsi:type="dcterms:W3CDTF">2015-04-23T17:01:05Z</dcterms:created>
  <dcterms:modified xsi:type="dcterms:W3CDTF">2015-05-06T17:58:10Z</dcterms:modified>
</cp:coreProperties>
</file>